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7080F9B-CD72-48F0-A346-0E6B137B67D1}" type="datetimeFigureOut">
              <a:rPr lang="ar-IQ" smtClean="0"/>
              <a:t>24/05/1442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31196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080F9B-CD72-48F0-A346-0E6B137B67D1}" type="datetimeFigureOut">
              <a:rPr lang="ar-IQ" smtClean="0"/>
              <a:t>24/05/1442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182862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080F9B-CD72-48F0-A346-0E6B137B67D1}" type="datetimeFigureOut">
              <a:rPr lang="ar-IQ" smtClean="0"/>
              <a:t>24/05/1442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314593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080F9B-CD72-48F0-A346-0E6B137B67D1}" type="datetimeFigureOut">
              <a:rPr lang="ar-IQ" smtClean="0"/>
              <a:t>24/05/1442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42103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80F9B-CD72-48F0-A346-0E6B137B67D1}" type="datetimeFigureOut">
              <a:rPr lang="ar-IQ" smtClean="0"/>
              <a:t>24/05/1442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56577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7080F9B-CD72-48F0-A346-0E6B137B67D1}" type="datetimeFigureOut">
              <a:rPr lang="ar-IQ" smtClean="0"/>
              <a:t>24/05/1442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49179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7080F9B-CD72-48F0-A346-0E6B137B67D1}" type="datetimeFigureOut">
              <a:rPr lang="ar-IQ" smtClean="0"/>
              <a:t>24/05/1442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416463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7080F9B-CD72-48F0-A346-0E6B137B67D1}" type="datetimeFigureOut">
              <a:rPr lang="ar-IQ" smtClean="0"/>
              <a:t>24/05/1442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175097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0F9B-CD72-48F0-A346-0E6B137B67D1}" type="datetimeFigureOut">
              <a:rPr lang="ar-IQ" smtClean="0"/>
              <a:t>24/05/1442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245920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0F9B-CD72-48F0-A346-0E6B137B67D1}" type="datetimeFigureOut">
              <a:rPr lang="ar-IQ" smtClean="0"/>
              <a:t>24/05/1442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324308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0F9B-CD72-48F0-A346-0E6B137B67D1}" type="datetimeFigureOut">
              <a:rPr lang="ar-IQ" smtClean="0"/>
              <a:t>24/05/1442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7C19254-CCAC-4BD9-8E92-D079ADF5A07F}" type="slidenum">
              <a:rPr lang="ar-IQ" smtClean="0"/>
              <a:t>‹#›</a:t>
            </a:fld>
            <a:endParaRPr lang="ar-IQ"/>
          </a:p>
        </p:txBody>
      </p:sp>
    </p:spTree>
    <p:extLst>
      <p:ext uri="{BB962C8B-B14F-4D97-AF65-F5344CB8AC3E}">
        <p14:creationId xmlns:p14="http://schemas.microsoft.com/office/powerpoint/2010/main" val="45401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080F9B-CD72-48F0-A346-0E6B137B67D1}" type="datetimeFigureOut">
              <a:rPr lang="ar-IQ" smtClean="0"/>
              <a:t>24/05/1442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C19254-CCAC-4BD9-8E92-D079ADF5A07F}" type="slidenum">
              <a:rPr lang="ar-IQ" smtClean="0"/>
              <a:t>‹#›</a:t>
            </a:fld>
            <a:endParaRPr lang="ar-IQ"/>
          </a:p>
        </p:txBody>
      </p:sp>
    </p:spTree>
    <p:extLst>
      <p:ext uri="{BB962C8B-B14F-4D97-AF65-F5344CB8AC3E}">
        <p14:creationId xmlns:p14="http://schemas.microsoft.com/office/powerpoint/2010/main" val="96001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24744"/>
            <a:ext cx="7772400" cy="1470025"/>
          </a:xfrm>
        </p:spPr>
        <p:txBody>
          <a:bodyPr>
            <a:normAutofit fontScale="90000"/>
          </a:bodyPr>
          <a:lstStyle/>
          <a:p>
            <a:r>
              <a:rPr lang="en-US" b="1" dirty="0" smtClean="0"/>
              <a:t>MANAGEMENT OF NORMAL LABOR</a:t>
            </a:r>
            <a:r>
              <a:rPr lang="en-US" dirty="0" smtClean="0"/>
              <a:t/>
            </a:r>
            <a:br>
              <a:rPr lang="en-US" dirty="0" smtClean="0"/>
            </a:br>
            <a:r>
              <a:rPr lang="en-US" dirty="0" smtClean="0"/>
              <a:t/>
            </a:r>
            <a:br>
              <a:rPr lang="en-US" dirty="0" smtClean="0"/>
            </a:br>
            <a:endParaRPr lang="ar-IQ" dirty="0"/>
          </a:p>
        </p:txBody>
      </p:sp>
      <p:sp>
        <p:nvSpPr>
          <p:cNvPr id="3" name="Subtitle 2"/>
          <p:cNvSpPr>
            <a:spLocks noGrp="1"/>
          </p:cNvSpPr>
          <p:nvPr>
            <p:ph type="subTitle" idx="1"/>
          </p:nvPr>
        </p:nvSpPr>
        <p:spPr>
          <a:xfrm>
            <a:off x="1331640" y="3212976"/>
            <a:ext cx="6400800" cy="1752600"/>
          </a:xfrm>
        </p:spPr>
        <p:txBody>
          <a:bodyPr/>
          <a:lstStyle/>
          <a:p>
            <a:r>
              <a:rPr lang="en-US" b="1" dirty="0" smtClean="0">
                <a:cs typeface="+mj-cs"/>
              </a:rPr>
              <a:t>Professor </a:t>
            </a:r>
            <a:r>
              <a:rPr lang="en-US" b="1" dirty="0" err="1" smtClean="0">
                <a:cs typeface="+mj-cs"/>
              </a:rPr>
              <a:t>Muhsin</a:t>
            </a:r>
            <a:r>
              <a:rPr lang="en-US" b="1" dirty="0" smtClean="0">
                <a:cs typeface="+mj-cs"/>
              </a:rPr>
              <a:t>-AL-</a:t>
            </a:r>
            <a:r>
              <a:rPr lang="en-US" b="1" dirty="0" err="1" smtClean="0">
                <a:cs typeface="+mj-cs"/>
              </a:rPr>
              <a:t>Sabbak</a:t>
            </a:r>
            <a:r>
              <a:rPr lang="en-US" b="1" dirty="0" smtClean="0">
                <a:cs typeface="+mj-cs"/>
              </a:rPr>
              <a:t/>
            </a:r>
            <a:br>
              <a:rPr lang="en-US" b="1" dirty="0" smtClean="0">
                <a:cs typeface="+mj-cs"/>
              </a:rPr>
            </a:br>
            <a:r>
              <a:rPr lang="en-US" b="1" dirty="0" err="1" smtClean="0">
                <a:cs typeface="+mj-cs"/>
              </a:rPr>
              <a:t>Basrah</a:t>
            </a:r>
            <a:r>
              <a:rPr lang="en-US" b="1" dirty="0" smtClean="0">
                <a:cs typeface="+mj-cs"/>
              </a:rPr>
              <a:t> Medical School</a:t>
            </a:r>
            <a:endParaRPr lang="ar-IQ" b="1" dirty="0">
              <a:cs typeface="+mj-cs"/>
            </a:endParaRPr>
          </a:p>
        </p:txBody>
      </p:sp>
    </p:spTree>
    <p:extLst>
      <p:ext uri="{BB962C8B-B14F-4D97-AF65-F5344CB8AC3E}">
        <p14:creationId xmlns:p14="http://schemas.microsoft.com/office/powerpoint/2010/main" val="362888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8280920" cy="6063198"/>
          </a:xfrm>
          <a:prstGeom prst="rect">
            <a:avLst/>
          </a:prstGeom>
        </p:spPr>
        <p:txBody>
          <a:bodyPr wrap="square">
            <a:spAutoFit/>
          </a:bodyPr>
          <a:lstStyle/>
          <a:p>
            <a:pPr algn="l"/>
            <a:r>
              <a:rPr lang="en-US" sz="2800" b="1" u="sng" dirty="0" smtClean="0">
                <a:cs typeface="+mj-cs"/>
              </a:rPr>
              <a:t>Definition:- </a:t>
            </a:r>
            <a:r>
              <a:rPr lang="en-US" sz="2400" b="1" dirty="0" smtClean="0">
                <a:cs typeface="+mj-cs"/>
              </a:rPr>
              <a:t>Normal vaginal delivery means spontaneous birth of single term a life fetus on vertex presentation without the use of any instrumentation, episiotomy considered normal.</a:t>
            </a:r>
          </a:p>
          <a:p>
            <a:pPr algn="l"/>
            <a:r>
              <a:rPr lang="en-US" sz="2400" b="1" dirty="0" smtClean="0">
                <a:cs typeface="+mj-cs"/>
              </a:rPr>
              <a:t>Diagnosis of labor</a:t>
            </a:r>
          </a:p>
          <a:p>
            <a:pPr algn="l"/>
            <a:r>
              <a:rPr lang="en-US" sz="2400" b="1" dirty="0" smtClean="0">
                <a:cs typeface="+mj-cs"/>
              </a:rPr>
              <a:t>-Colicky sever lower abdominal pain rhythmic pain have the character of fundal dominance from the upper abdomen to the lower site with backache, the pain increased in intensity and frequency until it reach three contractions per 10 minutes, each lasted for 45-60 seconds</a:t>
            </a:r>
            <a:r>
              <a:rPr lang="en-US" sz="2400" dirty="0" smtClean="0">
                <a:cs typeface="+mj-cs"/>
              </a:rPr>
              <a:t>.</a:t>
            </a:r>
          </a:p>
          <a:p>
            <a:pPr algn="l"/>
            <a:r>
              <a:rPr lang="en-US" sz="2400" b="1" dirty="0" smtClean="0">
                <a:cs typeface="+mj-cs"/>
              </a:rPr>
              <a:t>-Cervical dilatation and effacement (disappearance of cervical canal with subsequent uterine contraction.</a:t>
            </a:r>
            <a:endParaRPr lang="en-US" sz="2400" b="1" dirty="0">
              <a:cs typeface="+mj-cs"/>
            </a:endParaRPr>
          </a:p>
          <a:p>
            <a:pPr algn="l"/>
            <a:endParaRPr lang="en-US" sz="2400" b="1" dirty="0" smtClean="0">
              <a:cs typeface="+mj-cs"/>
            </a:endParaRPr>
          </a:p>
          <a:p>
            <a:pPr algn="l"/>
            <a:endParaRPr lang="en-US" sz="2400" dirty="0">
              <a:cs typeface="+mj-cs"/>
            </a:endParaRPr>
          </a:p>
          <a:p>
            <a:pPr algn="l"/>
            <a:endParaRPr lang="en-US" sz="2400" dirty="0" smtClean="0">
              <a:cs typeface="+mj-cs"/>
            </a:endParaRPr>
          </a:p>
          <a:p>
            <a:pPr algn="l"/>
            <a:endParaRPr lang="en-US" sz="2400" dirty="0">
              <a:cs typeface="+mj-cs"/>
            </a:endParaRPr>
          </a:p>
          <a:p>
            <a:pPr algn="l"/>
            <a:endParaRPr lang="en-US" sz="2400" dirty="0">
              <a:cs typeface="+mj-cs"/>
            </a:endParaRPr>
          </a:p>
        </p:txBody>
      </p:sp>
    </p:spTree>
    <p:extLst>
      <p:ext uri="{BB962C8B-B14F-4D97-AF65-F5344CB8AC3E}">
        <p14:creationId xmlns:p14="http://schemas.microsoft.com/office/powerpoint/2010/main" val="282265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96944" cy="5878532"/>
          </a:xfrm>
          <a:prstGeom prst="rect">
            <a:avLst/>
          </a:prstGeom>
        </p:spPr>
        <p:txBody>
          <a:bodyPr wrap="square">
            <a:spAutoFit/>
          </a:bodyPr>
          <a:lstStyle/>
          <a:p>
            <a:pPr algn="l"/>
            <a:r>
              <a:rPr lang="en-US" sz="2400" b="1" dirty="0" smtClean="0"/>
              <a:t>- Passage of show which cervical mucus with blood (cervical plug) that present already to protect the fetus once contractions started this mucus plug will be dislodged associated with rupture of vasa </a:t>
            </a:r>
            <a:r>
              <a:rPr lang="en-US" sz="2400" b="1" dirty="0" err="1" smtClean="0"/>
              <a:t>previa</a:t>
            </a:r>
            <a:r>
              <a:rPr lang="en-US" sz="2400" b="1" dirty="0" smtClean="0"/>
              <a:t> (small B.V) that supply this plug.</a:t>
            </a:r>
          </a:p>
          <a:p>
            <a:pPr algn="l"/>
            <a:r>
              <a:rPr lang="en-US" sz="2400" b="1" dirty="0" smtClean="0"/>
              <a:t>-Rupture of amniotic and chorionic membranes that lead to heavy leakage.</a:t>
            </a:r>
          </a:p>
          <a:p>
            <a:pPr algn="l"/>
            <a:r>
              <a:rPr lang="en-US" sz="2400" b="1" dirty="0" smtClean="0"/>
              <a:t>Stages of labor</a:t>
            </a:r>
          </a:p>
          <a:p>
            <a:pPr algn="l"/>
            <a:r>
              <a:rPr lang="en-US" sz="2800" b="1" u="sng" dirty="0" smtClean="0"/>
              <a:t>Stage one:-</a:t>
            </a:r>
            <a:r>
              <a:rPr lang="en-US" sz="2400" b="1" dirty="0" smtClean="0"/>
              <a:t>It start from early signs of labor until the cervix became fully dilated (10 cm in diameter)</a:t>
            </a:r>
          </a:p>
          <a:p>
            <a:pPr algn="l"/>
            <a:r>
              <a:rPr lang="en-US" sz="2800" b="1" u="sng" dirty="0" smtClean="0"/>
              <a:t>Stage two:- </a:t>
            </a:r>
            <a:r>
              <a:rPr lang="en-US" sz="2400" b="1" dirty="0" smtClean="0"/>
              <a:t>It start from full cervical dilatation until delivery of the fetus.</a:t>
            </a:r>
          </a:p>
          <a:p>
            <a:pPr algn="l"/>
            <a:r>
              <a:rPr lang="en-US" sz="2800" b="1" u="sng" dirty="0" smtClean="0"/>
              <a:t>Stage three:- </a:t>
            </a:r>
            <a:r>
              <a:rPr lang="en-US" sz="2400" b="1" dirty="0" smtClean="0"/>
              <a:t>It means delivery of the placenta and membranes</a:t>
            </a:r>
          </a:p>
          <a:p>
            <a:pPr algn="l"/>
            <a:r>
              <a:rPr lang="en-US" sz="2800" b="1" u="sng" dirty="0" smtClean="0"/>
              <a:t>Stage four:- </a:t>
            </a:r>
            <a:r>
              <a:rPr lang="en-US" sz="2400" b="1" dirty="0" smtClean="0"/>
              <a:t>It covers one to two our observational period after complete delivery of the fetus and placenta to look for bleeding ,pain and so on.</a:t>
            </a:r>
            <a:endParaRPr lang="en-US" sz="2400" b="1" dirty="0"/>
          </a:p>
        </p:txBody>
      </p:sp>
    </p:spTree>
    <p:extLst>
      <p:ext uri="{BB962C8B-B14F-4D97-AF65-F5344CB8AC3E}">
        <p14:creationId xmlns:p14="http://schemas.microsoft.com/office/powerpoint/2010/main" val="24970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28343"/>
            <a:ext cx="8640960" cy="4955203"/>
          </a:xfrm>
          <a:prstGeom prst="rect">
            <a:avLst/>
          </a:prstGeom>
        </p:spPr>
        <p:txBody>
          <a:bodyPr wrap="square">
            <a:spAutoFit/>
          </a:bodyPr>
          <a:lstStyle/>
          <a:p>
            <a:pPr algn="l"/>
            <a:r>
              <a:rPr lang="en-US" sz="2800" b="1" u="sng" dirty="0" smtClean="0">
                <a:cs typeface="+mj-cs"/>
              </a:rPr>
              <a:t>Phases of labor:</a:t>
            </a:r>
          </a:p>
          <a:p>
            <a:pPr algn="l"/>
            <a:r>
              <a:rPr lang="en-US" sz="2400" b="1" dirty="0" smtClean="0">
                <a:cs typeface="+mj-cs"/>
              </a:rPr>
              <a:t>1- Phase one (latent phase) it is the phase where there is cervical effacement it last up to 8 hours in </a:t>
            </a:r>
            <a:r>
              <a:rPr lang="en-US" sz="2400" b="1" dirty="0" err="1" smtClean="0">
                <a:cs typeface="+mj-cs"/>
              </a:rPr>
              <a:t>primi-gravida</a:t>
            </a:r>
            <a:r>
              <a:rPr lang="en-US" sz="2400" b="1" dirty="0" smtClean="0">
                <a:cs typeface="+mj-cs"/>
              </a:rPr>
              <a:t> and 2-4 hours in multiparous patients.  </a:t>
            </a:r>
          </a:p>
          <a:p>
            <a:pPr algn="l"/>
            <a:r>
              <a:rPr lang="en-US" sz="2400" b="1" dirty="0" smtClean="0">
                <a:cs typeface="+mj-cs"/>
              </a:rPr>
              <a:t> 2- Acceleration phase :- In this phase there is rapid cervical dilatation about one cm/hr. and less in multiparous patient.</a:t>
            </a:r>
          </a:p>
          <a:p>
            <a:pPr algn="l"/>
            <a:r>
              <a:rPr lang="en-US" sz="2400" b="1" dirty="0" smtClean="0">
                <a:cs typeface="+mj-cs"/>
              </a:rPr>
              <a:t>3- </a:t>
            </a:r>
            <a:r>
              <a:rPr lang="en-US" sz="2400" b="1" dirty="0" err="1" smtClean="0">
                <a:cs typeface="+mj-cs"/>
              </a:rPr>
              <a:t>Platu</a:t>
            </a:r>
            <a:r>
              <a:rPr lang="en-US" sz="2400" b="1" dirty="0" smtClean="0">
                <a:cs typeface="+mj-cs"/>
              </a:rPr>
              <a:t> phase the phase where cervical dilation reaches its maximum stage.</a:t>
            </a:r>
          </a:p>
          <a:p>
            <a:pPr algn="l"/>
            <a:r>
              <a:rPr lang="en-US" sz="2400" b="1" dirty="0" smtClean="0">
                <a:cs typeface="+mj-cs"/>
              </a:rPr>
              <a:t>Stage one:- After diagnosis of labor patient should be admitted to the labor room (observation stage). Looking for B.P, Temp. Pulse, fetal movement, if there is any vaginal bleeding with special </a:t>
            </a:r>
            <a:r>
              <a:rPr lang="en-US" sz="2400" b="1" dirty="0" err="1" smtClean="0">
                <a:cs typeface="+mj-cs"/>
              </a:rPr>
              <a:t>partogram</a:t>
            </a:r>
            <a:r>
              <a:rPr lang="en-US" sz="2400" b="1" dirty="0" smtClean="0">
                <a:cs typeface="+mj-cs"/>
              </a:rPr>
              <a:t> to plot the time of admission and progress of labor in cervical dilatation.</a:t>
            </a:r>
            <a:endParaRPr lang="en-US" sz="2400" b="1" dirty="0">
              <a:cs typeface="+mj-cs"/>
            </a:endParaRPr>
          </a:p>
        </p:txBody>
      </p:sp>
    </p:spTree>
    <p:extLst>
      <p:ext uri="{BB962C8B-B14F-4D97-AF65-F5344CB8AC3E}">
        <p14:creationId xmlns:p14="http://schemas.microsoft.com/office/powerpoint/2010/main" val="354234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5711"/>
            <a:ext cx="8928992" cy="5632311"/>
          </a:xfrm>
          <a:prstGeom prst="rect">
            <a:avLst/>
          </a:prstGeom>
        </p:spPr>
        <p:txBody>
          <a:bodyPr wrap="square">
            <a:spAutoFit/>
          </a:bodyPr>
          <a:lstStyle/>
          <a:p>
            <a:pPr algn="l"/>
            <a:r>
              <a:rPr lang="en-US" sz="2400" b="1" dirty="0" err="1" smtClean="0">
                <a:cs typeface="+mj-cs"/>
              </a:rPr>
              <a:t>Partogram</a:t>
            </a:r>
            <a:r>
              <a:rPr lang="en-US" sz="2400" b="1" dirty="0" smtClean="0">
                <a:cs typeface="+mj-cs"/>
              </a:rPr>
              <a:t>:- It is a special chart used in the labor ward in which we can check the progression of labor by plotting the time against cervical dilation and to see if there is delay in cervical dilatation or if there is any arrest of labor.</a:t>
            </a:r>
          </a:p>
          <a:p>
            <a:pPr algn="l"/>
            <a:r>
              <a:rPr lang="en-US" sz="2400" b="1" dirty="0" smtClean="0">
                <a:cs typeface="+mj-cs"/>
              </a:rPr>
              <a:t>The progression must be one Cm/one hrs., if there is delay or arrest in labor there will be no progression in cervical dilation.</a:t>
            </a:r>
          </a:p>
          <a:p>
            <a:pPr algn="l"/>
            <a:r>
              <a:rPr lang="en-US" sz="2400" b="1" dirty="0" err="1" smtClean="0">
                <a:cs typeface="+mj-cs"/>
              </a:rPr>
              <a:t>Cardiotocography</a:t>
            </a:r>
            <a:r>
              <a:rPr lang="en-US" sz="2400" b="1" dirty="0" smtClean="0">
                <a:cs typeface="+mj-cs"/>
              </a:rPr>
              <a:t>:- It is special machine by which we could asses strength of uterine contraction and its relation to the fetal heart tracing.</a:t>
            </a:r>
          </a:p>
          <a:p>
            <a:pPr algn="l"/>
            <a:r>
              <a:rPr lang="en-US" sz="2400" b="1" u="sng" dirty="0" smtClean="0">
                <a:cs typeface="+mj-cs"/>
              </a:rPr>
              <a:t>Normal fetal heart tracing includes:-</a:t>
            </a:r>
          </a:p>
          <a:p>
            <a:pPr algn="l"/>
            <a:r>
              <a:rPr lang="en-US" sz="2400" b="1" dirty="0" smtClean="0">
                <a:cs typeface="+mj-cs"/>
              </a:rPr>
              <a:t>-Beat to beat variation</a:t>
            </a:r>
          </a:p>
          <a:p>
            <a:pPr algn="l"/>
            <a:r>
              <a:rPr lang="en-US" sz="2400" b="1" dirty="0" smtClean="0">
                <a:cs typeface="+mj-cs"/>
              </a:rPr>
              <a:t>-Rapid acceleration of fetal heart on any fetal movement about 10-15 beat above the base line.</a:t>
            </a:r>
          </a:p>
          <a:p>
            <a:pPr algn="l"/>
            <a:r>
              <a:rPr lang="en-US" sz="2400" b="1" dirty="0" smtClean="0">
                <a:cs typeface="+mj-cs"/>
              </a:rPr>
              <a:t>-No any decelerations of fetal heart during or after uterine contractions.</a:t>
            </a:r>
          </a:p>
        </p:txBody>
      </p:sp>
    </p:spTree>
    <p:extLst>
      <p:ext uri="{BB962C8B-B14F-4D97-AF65-F5344CB8AC3E}">
        <p14:creationId xmlns:p14="http://schemas.microsoft.com/office/powerpoint/2010/main" val="266183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parto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7920880"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77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640960" cy="1200329"/>
          </a:xfrm>
          <a:prstGeom prst="rect">
            <a:avLst/>
          </a:prstGeom>
        </p:spPr>
        <p:txBody>
          <a:bodyPr wrap="square">
            <a:spAutoFit/>
          </a:bodyPr>
          <a:lstStyle/>
          <a:p>
            <a:pPr algn="l"/>
            <a:r>
              <a:rPr lang="en-US" sz="2400" b="1" dirty="0" smtClean="0">
                <a:cs typeface="+mj-cs"/>
              </a:rPr>
              <a:t>Dip one means decelerations of fetal heart during uterine contractions and Dip two means fetal hearts remain decelerated after the uterine contraction had vanished by 15 seconds</a:t>
            </a:r>
            <a:r>
              <a:rPr lang="en-US" dirty="0" smtClean="0"/>
              <a:t>.</a:t>
            </a:r>
            <a:endParaRPr lang="en-US" dirty="0"/>
          </a:p>
        </p:txBody>
      </p:sp>
      <p:sp>
        <p:nvSpPr>
          <p:cNvPr id="3" name="Rectangle 2"/>
          <p:cNvSpPr/>
          <p:nvPr/>
        </p:nvSpPr>
        <p:spPr>
          <a:xfrm>
            <a:off x="111154" y="1551634"/>
            <a:ext cx="8640960" cy="3785652"/>
          </a:xfrm>
          <a:prstGeom prst="rect">
            <a:avLst/>
          </a:prstGeom>
        </p:spPr>
        <p:txBody>
          <a:bodyPr wrap="square">
            <a:spAutoFit/>
          </a:bodyPr>
          <a:lstStyle/>
          <a:p>
            <a:pPr algn="l"/>
            <a:r>
              <a:rPr lang="en-US" sz="2400" b="1" dirty="0" smtClean="0">
                <a:cs typeface="+mj-cs"/>
              </a:rPr>
              <a:t>Management of first stage also include I.V fluid if she had dehydration, pain killer, preparation of blood and observation chart.</a:t>
            </a:r>
          </a:p>
          <a:p>
            <a:pPr algn="l"/>
            <a:r>
              <a:rPr lang="en-US" sz="2400" b="1" dirty="0" smtClean="0">
                <a:cs typeface="+mj-cs"/>
              </a:rPr>
              <a:t>Artificial rupture of membranes if the head is well fitted to the cervix, the contractions should start half hour after rupturing the membranes if not then two units of </a:t>
            </a:r>
            <a:r>
              <a:rPr lang="en-US" sz="2400" b="1" dirty="0" err="1" smtClean="0">
                <a:cs typeface="+mj-cs"/>
              </a:rPr>
              <a:t>syntocinon</a:t>
            </a:r>
            <a:r>
              <a:rPr lang="en-US" sz="2400" b="1" dirty="0" smtClean="0">
                <a:cs typeface="+mj-cs"/>
              </a:rPr>
              <a:t> should be given with 500 cc glucose water and the starting drop is 15/min then increased to 30/min ,then to 60/min if no contraction noticed then we have to double the dose of </a:t>
            </a:r>
            <a:r>
              <a:rPr lang="en-US" sz="2400" b="1" dirty="0" err="1" smtClean="0">
                <a:cs typeface="+mj-cs"/>
              </a:rPr>
              <a:t>syntocinon</a:t>
            </a:r>
            <a:r>
              <a:rPr lang="en-US" sz="2400" b="1" dirty="0" smtClean="0">
                <a:cs typeface="+mj-cs"/>
              </a:rPr>
              <a:t> because more fluid will lead to water intoxication.</a:t>
            </a:r>
          </a:p>
        </p:txBody>
      </p:sp>
    </p:spTree>
    <p:extLst>
      <p:ext uri="{BB962C8B-B14F-4D97-AF65-F5344CB8AC3E}">
        <p14:creationId xmlns:p14="http://schemas.microsoft.com/office/powerpoint/2010/main" val="398047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640960" cy="2677656"/>
          </a:xfrm>
          <a:prstGeom prst="rect">
            <a:avLst/>
          </a:prstGeom>
        </p:spPr>
        <p:txBody>
          <a:bodyPr wrap="square">
            <a:spAutoFit/>
          </a:bodyPr>
          <a:lstStyle/>
          <a:p>
            <a:pPr algn="l"/>
            <a:r>
              <a:rPr lang="en-US" sz="2400" b="1" dirty="0" smtClean="0">
                <a:cs typeface="+mj-cs"/>
              </a:rPr>
              <a:t>Second stage of labor we need only to assist the vaginal delivery and just to help her to manage the delivery by supporting the perineum during pushing to prevent </a:t>
            </a:r>
            <a:r>
              <a:rPr lang="en-US" sz="2400" b="1" dirty="0" err="1" smtClean="0">
                <a:cs typeface="+mj-cs"/>
              </a:rPr>
              <a:t>perineal</a:t>
            </a:r>
            <a:r>
              <a:rPr lang="en-US" sz="2400" b="1" dirty="0" smtClean="0">
                <a:cs typeface="+mj-cs"/>
              </a:rPr>
              <a:t> tear we need to do episiotomy which is an incision made to increase the diameter of birth canal especially the outlet to help the patient to deliver vaginally.</a:t>
            </a:r>
          </a:p>
          <a:p>
            <a:pPr algn="l"/>
            <a:r>
              <a:rPr lang="en-US" sz="2400" b="1" dirty="0" smtClean="0">
                <a:cs typeface="+mj-cs"/>
              </a:rPr>
              <a:t>It should be done when the perineum threaten to tear.</a:t>
            </a:r>
            <a:endParaRPr lang="en-US" sz="2400" b="1" dirty="0">
              <a:cs typeface="+mj-cs"/>
            </a:endParaRPr>
          </a:p>
        </p:txBody>
      </p:sp>
    </p:spTree>
    <p:extLst>
      <p:ext uri="{BB962C8B-B14F-4D97-AF65-F5344CB8AC3E}">
        <p14:creationId xmlns:p14="http://schemas.microsoft.com/office/powerpoint/2010/main" val="263314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96944" cy="4524315"/>
          </a:xfrm>
          <a:prstGeom prst="rect">
            <a:avLst/>
          </a:prstGeom>
        </p:spPr>
        <p:txBody>
          <a:bodyPr wrap="square">
            <a:spAutoFit/>
          </a:bodyPr>
          <a:lstStyle/>
          <a:p>
            <a:pPr algn="l"/>
            <a:r>
              <a:rPr lang="en-US" sz="2400" b="1" dirty="0" smtClean="0">
                <a:cs typeface="+mj-cs"/>
              </a:rPr>
              <a:t>Active management of third stage of labor:-</a:t>
            </a:r>
          </a:p>
          <a:p>
            <a:pPr algn="l"/>
            <a:r>
              <a:rPr lang="en-US" sz="2400" b="1" dirty="0" err="1" smtClean="0">
                <a:cs typeface="+mj-cs"/>
              </a:rPr>
              <a:t>Syntometrine</a:t>
            </a:r>
            <a:r>
              <a:rPr lang="en-US" sz="2400" b="1" dirty="0" smtClean="0">
                <a:cs typeface="+mj-cs"/>
              </a:rPr>
              <a:t> should be given with the delivery of anterior shoulder or crowning of the fetal head after exclusion of twin gestation.</a:t>
            </a:r>
          </a:p>
          <a:p>
            <a:pPr algn="l"/>
            <a:r>
              <a:rPr lang="en-US" sz="2400" b="1" dirty="0" smtClean="0">
                <a:cs typeface="+mj-cs"/>
              </a:rPr>
              <a:t>Wait until signs of placental separation which includes:-</a:t>
            </a:r>
          </a:p>
          <a:p>
            <a:pPr algn="l"/>
            <a:r>
              <a:rPr lang="en-US" sz="2400" b="1" dirty="0" smtClean="0">
                <a:cs typeface="+mj-cs"/>
              </a:rPr>
              <a:t>-Sudden gush of blood.</a:t>
            </a:r>
          </a:p>
          <a:p>
            <a:pPr algn="l"/>
            <a:r>
              <a:rPr lang="en-US" sz="2400" b="1" dirty="0" smtClean="0">
                <a:cs typeface="+mj-cs"/>
              </a:rPr>
              <a:t>-Elongation of the umbilical cord.</a:t>
            </a:r>
          </a:p>
          <a:p>
            <a:pPr algn="l"/>
            <a:r>
              <a:rPr lang="en-US" sz="2400" b="1" dirty="0" smtClean="0">
                <a:cs typeface="+mj-cs"/>
              </a:rPr>
              <a:t>-Globing of the uterus with hardening and became less in size.</a:t>
            </a:r>
          </a:p>
          <a:p>
            <a:pPr algn="l"/>
            <a:r>
              <a:rPr lang="en-US" sz="2400" b="1" dirty="0" smtClean="0">
                <a:cs typeface="+mj-cs"/>
              </a:rPr>
              <a:t>At that time then we use the Brandt`s Andrews method to deliver the placenta by sustained traction of the cord down word with the left hand pressing the fundus of uterus back word and down words.</a:t>
            </a:r>
            <a:endParaRPr lang="en-US" sz="2400" b="1" dirty="0">
              <a:cs typeface="+mj-cs"/>
            </a:endParaRPr>
          </a:p>
        </p:txBody>
      </p:sp>
    </p:spTree>
    <p:extLst>
      <p:ext uri="{BB962C8B-B14F-4D97-AF65-F5344CB8AC3E}">
        <p14:creationId xmlns:p14="http://schemas.microsoft.com/office/powerpoint/2010/main" val="2141659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796</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MANAGEMENT OF NORMAL LABOR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Mohamed Khaled Ibrahim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NORMAL LABOR</dc:title>
  <dc:creator>lenovo</dc:creator>
  <cp:lastModifiedBy>lenovo</cp:lastModifiedBy>
  <cp:revision>2</cp:revision>
  <dcterms:created xsi:type="dcterms:W3CDTF">2021-01-06T20:01:10Z</dcterms:created>
  <dcterms:modified xsi:type="dcterms:W3CDTF">2021-01-06T20:20:13Z</dcterms:modified>
</cp:coreProperties>
</file>